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4" r:id="rId1"/>
  </p:sldMasterIdLst>
  <p:notesMasterIdLst>
    <p:notesMasterId r:id="rId24"/>
  </p:notesMasterIdLst>
  <p:sldIdLst>
    <p:sldId id="256" r:id="rId2"/>
    <p:sldId id="257" r:id="rId3"/>
    <p:sldId id="303" r:id="rId4"/>
    <p:sldId id="286" r:id="rId5"/>
    <p:sldId id="287" r:id="rId6"/>
    <p:sldId id="288" r:id="rId7"/>
    <p:sldId id="289" r:id="rId8"/>
    <p:sldId id="290" r:id="rId9"/>
    <p:sldId id="291" r:id="rId10"/>
    <p:sldId id="292" r:id="rId11"/>
    <p:sldId id="302" r:id="rId12"/>
    <p:sldId id="294" r:id="rId13"/>
    <p:sldId id="295" r:id="rId14"/>
    <p:sldId id="296" r:id="rId15"/>
    <p:sldId id="304" r:id="rId16"/>
    <p:sldId id="293" r:id="rId17"/>
    <p:sldId id="300" r:id="rId18"/>
    <p:sldId id="301" r:id="rId19"/>
    <p:sldId id="299" r:id="rId20"/>
    <p:sldId id="297" r:id="rId21"/>
    <p:sldId id="285" r:id="rId22"/>
    <p:sldId id="298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个性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主题样式 1 - 个性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主题样式 1 - 个性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主题样式 1 - 个性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主题样式 1 - 个性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主题样式 1 - 个性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20"/>
    <p:restoredTop sz="92896"/>
  </p:normalViewPr>
  <p:slideViewPr>
    <p:cSldViewPr snapToGrid="0" snapToObjects="1">
      <p:cViewPr varScale="1">
        <p:scale>
          <a:sx n="87" d="100"/>
          <a:sy n="87" d="100"/>
        </p:scale>
        <p:origin x="9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png>
</file>

<file path=ppt/media/image19.png>
</file>

<file path=ppt/media/image2.png>
</file>

<file path=ppt/media/image20.png>
</file>

<file path=ppt/media/image21.tiff>
</file>

<file path=ppt/media/image22.tiff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80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F68AE-FE2E-014C-B866-8917C07874F8}" type="datetimeFigureOut">
              <a:rPr kumimoji="1" lang="zh-CN" altLang="en-US" smtClean="0"/>
              <a:t>19/12/24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76B1DF-9014-C545-AFB8-578B0453C0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62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yuistats.github.io/M335/index.html" TargetMode="External"/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jghy.com/ghy2Develop.aspx?menu=2&amp;sideitem=210&amp;Tid=160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本</a:t>
            </a:r>
            <a:r>
              <a:rPr kumimoji="1" lang="en-US" altLang="zh-CN" dirty="0"/>
              <a:t>PPT</a:t>
            </a:r>
            <a:r>
              <a:rPr kumimoji="1" lang="zh-CN" altLang="en-US" dirty="0"/>
              <a:t>大量参考使用了孟天广、李锋的讲义。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2538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1422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EPSP</a:t>
            </a:r>
            <a:r>
              <a:rPr lang="zh-CN" altLang="en-US" dirty="0"/>
              <a:t>的英文全称是</a:t>
            </a:r>
            <a:r>
              <a:rPr lang="en-US" altLang="zh-CN" dirty="0"/>
              <a:t>European Petroleum Survey Group</a:t>
            </a:r>
            <a:r>
              <a:rPr lang="zh-CN" altLang="en-US" dirty="0"/>
              <a:t>，中文名称为欧洲石油调查组织。这个组织成立于</a:t>
            </a:r>
            <a:r>
              <a:rPr lang="en-US" altLang="zh-CN" dirty="0"/>
              <a:t>1986</a:t>
            </a:r>
            <a:r>
              <a:rPr lang="zh-CN" altLang="en-US" dirty="0"/>
              <a:t>年，</a:t>
            </a:r>
            <a:r>
              <a:rPr lang="en-US" altLang="zh-CN" dirty="0"/>
              <a:t>2005</a:t>
            </a:r>
            <a:r>
              <a:rPr lang="zh-CN" altLang="en-US" dirty="0"/>
              <a:t>年并入</a:t>
            </a:r>
            <a:r>
              <a:rPr lang="en-US" altLang="zh-CN" dirty="0"/>
              <a:t>IOGP(International Association of Oil &amp; Gas Producers)</a:t>
            </a:r>
            <a:r>
              <a:rPr lang="zh-CN" altLang="en-US" dirty="0"/>
              <a:t>，中文名称为国际油气生产者协会。</a:t>
            </a:r>
          </a:p>
          <a:p>
            <a:br>
              <a:rPr lang="zh-CN" altLang="en-US" dirty="0"/>
            </a:br>
            <a:br>
              <a:rPr lang="zh-CN" altLang="en-US" dirty="0"/>
            </a:br>
            <a:r>
              <a:rPr lang="zh-CN" altLang="en-US" dirty="0"/>
              <a:t>作者：张京</a:t>
            </a:r>
            <a:br>
              <a:rPr lang="zh-CN" altLang="en-US" dirty="0"/>
            </a:br>
            <a:r>
              <a:rPr lang="zh-CN" altLang="en-US" dirty="0"/>
              <a:t>链接：</a:t>
            </a:r>
            <a:r>
              <a:rPr lang="en-US" altLang="zh-CN" dirty="0"/>
              <a:t>https://</a:t>
            </a:r>
            <a:r>
              <a:rPr lang="en-US" altLang="zh-CN" dirty="0" err="1"/>
              <a:t>www.zhihu.com</a:t>
            </a:r>
            <a:r>
              <a:rPr lang="en-US" altLang="zh-CN" dirty="0"/>
              <a:t>/question/52220968/answer/265488104</a:t>
            </a:r>
            <a:br>
              <a:rPr lang="en-US" altLang="zh-CN" dirty="0"/>
            </a:br>
            <a:r>
              <a:rPr lang="zh-CN" altLang="en-US" dirty="0"/>
              <a:t>来源：知乎</a:t>
            </a:r>
            <a:br>
              <a:rPr lang="zh-CN" altLang="en-US" dirty="0"/>
            </a:br>
            <a:r>
              <a:rPr lang="zh-CN" altLang="en-US" dirty="0"/>
              <a:t>著作权归作者所有。商业转载请联系作者获得授权，非商业转载请注明出处。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561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如果数据有坐标系统的定义，则可以从数据的坐标系统中得知坐标系（假如定义的正确）。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如果数据没有坐标系统定义，需要通过观察数据坐标值来判断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GCS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PCS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类型，则需要一定的经验。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如果数据是两位数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三位数或者三位数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三位数等落于我国经纬度范围的数字，则可以大致判断是地理坐标系统，只需询问数据提供者，然后自己为数据定义地理坐标系统即可。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如果给的数据尺度很小，例如是一个厂房，而且一个单位数值差不多就是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米，则判断是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绘图，是未经校准的平面直角坐标系，可以理解为投影坐标系，只不过位置并不准确罢了，需要校准。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如果给的数据单位很大，通常是几万、几十万（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+6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位数，是无投影带的，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位数是经线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位数是纬线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方向）（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+7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位数，是有投影带的，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位数是纬线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位数是经线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方向，通过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位数的前两个数字判断投影带），此时可以粗略判断是投影坐标系统。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如果均不是以上的数值，则判断为误操作，可能是错误定义了坐标系，也可能是错误进行投影计算。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5335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课程资料</a:t>
            </a:r>
            <a:r>
              <a:rPr kumimoji="1" lang="en-US" altLang="zh-CN" dirty="0"/>
              <a:t>1</a:t>
            </a:r>
            <a:r>
              <a:rPr kumimoji="1" lang="zh-CN" altLang="en-US" dirty="0"/>
              <a:t> 参考了 </a:t>
            </a:r>
            <a:r>
              <a:rPr lang="en-US" altLang="zh-CN" dirty="0">
                <a:hlinkClick r:id="rId3"/>
              </a:rPr>
              <a:t>https://byuistats.github.io/M335/</a:t>
            </a:r>
            <a:r>
              <a:rPr lang="en-US" altLang="zh-CN">
                <a:hlinkClick r:id="rId3"/>
              </a:rPr>
              <a:t>index.html</a:t>
            </a:r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98731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>
                <a:hlinkClick r:id="rId3"/>
              </a:rPr>
              <a:t>http://www.bjghy.com/ghy2Develop.aspx?menu=2&amp;sideitem=210&amp;Tid=160</a:t>
            </a:r>
            <a:endParaRPr lang="en-US" altLang="zh-CN" dirty="0"/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DBSCAN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Density-Based Spatial Clustering of Applications with Noise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中文名：具有噪声的基于密度的聚类方法）利用基于密度的聚类的概念，即要求聚类空间中的一定区域内所包含对象（点或其他空间对象）的数目不小于某一给定阈值，算法可从具有噪声的数据集合中发现任意形状的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(Cluster)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，使得具有足够的密度区域划分在同一个簇内，从而达到聚类的目的。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DBSCAN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算法有两个重要的输入参数：半径（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）和最小点的数量（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MinPts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DBSCAN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算法的具体步骤如下：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 解析训练数据，形成空间点数据集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P={p(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);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= 0, 1, …, N}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表示训练数据，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表示训练数据的总数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;</a:t>
            </a:r>
            <a:endParaRPr lang="zh-CN" alt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 计算集合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中每个点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距离。针对数据集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，对于任意点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属于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，计算点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到集合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的子集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S={p(1), p(2), …, p(i-1), p(i+1), …, p(N)}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中所有元素之间的距离，距离按照从小到大的顺序排序，假设排序后的距离集合记作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D={d(1), d(2), …, d(k-1), d(k), d(k+1), …, d(N-1)}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，则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d(k)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就被称为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距离。也就是说，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距离是点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到所有点（除了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点）之间距离中第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近的距离。对待数据集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中每个点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都计算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距离，最后得到集合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中所有元素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距离，用集合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表示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E={e(1),e(2),…,e(n)}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 用散点图显示集合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中的所有元素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p(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k-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距离值，根据散点图确定半径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的值；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 根据给定的初始最小点的数量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MinPts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（比如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），以及上一步中半径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的值，计算所有核心点，即以点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为中心、半径为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的邻域内的点的个数不少于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MinPts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的点成为核心点，并建立核心点与到核心点距离小于半径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点的映射；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 根据得到的核心点集合，以及半径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的值，计算能够连通的核心点，得到噪声点；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 将能够连通的每一组核心点，以及到核心点距离小于半径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的点，都放到一起，形成一个簇；</a:t>
            </a: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7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 选择不同的半径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，使用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DBSCAN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算法聚类得到的一组聚类簇及其噪声点，使用散点图对比聚类效果，确定参数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Eps=0.0003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MinPts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=10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DBSCAN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算法的模型参数。利用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DBSCAN</a:t>
            </a:r>
            <a:r>
              <a:rPr lang="zh-CN" alt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算法计算得到的如下图所示的结果（黑色实心点为异常噪声数据）：</a:t>
            </a:r>
          </a:p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03698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A304EDF-499E-F749-B3D1-E59E61846508}"/>
              </a:ext>
            </a:extLst>
          </p:cNvPr>
          <p:cNvGrpSpPr/>
          <p:nvPr userDrawn="1"/>
        </p:nvGrpSpPr>
        <p:grpSpPr>
          <a:xfrm>
            <a:off x="443753" y="1286332"/>
            <a:ext cx="8458200" cy="2059661"/>
            <a:chOff x="443753" y="1286332"/>
            <a:chExt cx="8458200" cy="2059661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B5223A6E-1B58-4F47-9741-E827857477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3753" y="1286332"/>
              <a:ext cx="8458200" cy="2059661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24CFEC21-5608-2243-9109-D0C3BDF6CCE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628650" y="1697596"/>
              <a:ext cx="7948795" cy="123713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6D4B-654E-9845-9981-E0E5705A43C4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20D0-DCE9-9649-8F3D-0FBE77F3E27C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713C-69D6-CB45-B70B-F85B9385B9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B4DCF-16BF-7E41-AA5E-242440A182D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704FE-628B-6640-9D21-B0E5598A781F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9ED14-1743-1440-A100-A887D128027C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52028-D2B8-EA41-A95E-6CE9C8FB16F5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B28F-167D-9D4E-BFF3-CCC67FB45ECF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B9E73-0CE0-294F-B733-F7CF2C20EC2D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FEE0C05-82AC-584F-9C1D-6FCE209C1CF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567706"/>
            <a:ext cx="9175937" cy="2902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CA4700D-BA90-124F-8F2F-F9B5F131FE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t="17623"/>
          <a:stretch/>
        </p:blipFill>
        <p:spPr>
          <a:xfrm>
            <a:off x="0" y="13448"/>
            <a:ext cx="9175937" cy="64545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9368" y="107576"/>
            <a:ext cx="8569138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753035"/>
            <a:ext cx="7886700" cy="5747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636978"/>
            <a:ext cx="2057400" cy="152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0A55B655-A26B-4C46-B15D-89458A895024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636978"/>
            <a:ext cx="1543050" cy="152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15350" y="6602847"/>
            <a:ext cx="541244" cy="221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88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bg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tiff"/><Relationship Id="rId5" Type="http://schemas.openxmlformats.org/officeDocument/2006/relationships/image" Target="../media/image16.tiff"/><Relationship Id="rId4" Type="http://schemas.openxmlformats.org/officeDocument/2006/relationships/image" Target="../media/image15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nblogs.com/onsummer/p/12081889.html" TargetMode="External"/><Relationship Id="rId2" Type="http://schemas.openxmlformats.org/officeDocument/2006/relationships/hyperlink" Target="http://desktop.arcgis.com/zh-cn/arcmap/10.3/guide-books/map-projections/about-projected-coordinate-systems.htm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eocompr.robinlovelace.net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people.fas.harvard.edu/~zhukov/spatial.html" TargetMode="External"/><Relationship Id="rId5" Type="http://schemas.openxmlformats.org/officeDocument/2006/relationships/hyperlink" Target="http://adamwilson.us/SpatialDataScience/index.html" TargetMode="External"/><Relationship Id="rId4" Type="http://schemas.openxmlformats.org/officeDocument/2006/relationships/hyperlink" Target="https://mgimond.github.io/Spatial/index.html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482377"/>
            <a:ext cx="7772400" cy="1452563"/>
          </a:xfrm>
        </p:spPr>
        <p:txBody>
          <a:bodyPr>
            <a:normAutofit/>
          </a:bodyPr>
          <a:lstStyle/>
          <a:p>
            <a:r>
              <a:rPr kumimoji="1" lang="zh-CN" altLang="en-US" sz="4400" dirty="0"/>
              <a:t>空间分析入门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2178276"/>
          </a:xfrm>
        </p:spPr>
        <p:txBody>
          <a:bodyPr>
            <a:normAutofit fontScale="92500" lnSpcReduction="10000"/>
          </a:bodyPr>
          <a:lstStyle/>
          <a:p>
            <a:endParaRPr kumimoji="1" lang="en-US" altLang="zh-CN" sz="2700" dirty="0"/>
          </a:p>
          <a:p>
            <a:r>
              <a:rPr kumimoji="1" lang="zh-CN" altLang="en-US" sz="2700" b="0" dirty="0"/>
              <a:t>李丁</a:t>
            </a:r>
            <a:endParaRPr kumimoji="1" lang="en-US" altLang="zh-CN" sz="2700" b="0" dirty="0"/>
          </a:p>
          <a:p>
            <a:endParaRPr kumimoji="1" lang="en-US" altLang="zh-CN" sz="2700" b="0" dirty="0"/>
          </a:p>
          <a:p>
            <a:r>
              <a:rPr kumimoji="1" lang="zh-CN" altLang="en-US" sz="2700" b="0" dirty="0"/>
              <a:t>中国人民大学社会与人口学院</a:t>
            </a:r>
            <a:endParaRPr kumimoji="1" lang="en-US" altLang="zh-CN" sz="2700" b="0" dirty="0"/>
          </a:p>
          <a:p>
            <a:r>
              <a:rPr kumimoji="1" lang="zh-Hans" altLang="en-US" sz="2700" b="0" dirty="0"/>
              <a:t>中国人民大学国家发展与战略研究院</a:t>
            </a:r>
            <a:endParaRPr kumimoji="1"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890742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158D51-4E55-E84F-90F0-A3EF77B5E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如何理解空间自相关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377298-C98D-6C45-BE32-EA297CB527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8A01C5-074C-6E48-9D3F-EBBA74834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B4E778C-F1B2-B343-9563-0B7B4F2B2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DBC618-1A71-AA46-8751-93046B05D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0648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0ACA05-0E3B-6942-86D6-CADAA44C9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地理元素</a:t>
            </a:r>
          </a:p>
        </p:txBody>
      </p:sp>
      <p:pic>
        <p:nvPicPr>
          <p:cNvPr id="15" name="内容占位符 14">
            <a:extLst>
              <a:ext uri="{FF2B5EF4-FFF2-40B4-BE49-F238E27FC236}">
                <a16:creationId xmlns:a16="http://schemas.microsoft.com/office/drawing/2014/main" id="{79B2233D-2E2C-814E-9420-5E50922A4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87410" y="3594780"/>
            <a:ext cx="1477663" cy="1477663"/>
          </a:xfrm>
          <a:prstGeom prst="rect">
            <a:avLst/>
          </a:prstGeom>
        </p:spPr>
      </p:pic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FFF636-43EE-6441-B7F1-31A9789A8A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DD94FE-8783-F14F-A04D-EBD55A5D3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DC0B20-1F76-9C40-9AB9-029493F91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86B333D-CD90-8B4D-BAE1-1254DC1B1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0992" y="759646"/>
            <a:ext cx="3582015" cy="18941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D12439B-8B3D-0644-AC7F-3EF1866B51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5939" y="2398310"/>
            <a:ext cx="1338615" cy="133861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4722E69-3F02-3047-ABDB-EDDAD59A03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4735" y="3873448"/>
            <a:ext cx="1407137" cy="140713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8A99EEA3-CB43-F049-AEA6-0546AB5515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7955" y="5152066"/>
            <a:ext cx="1443917" cy="1443917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87415569-D64B-7442-990F-9E1B1B88A02E}"/>
              </a:ext>
            </a:extLst>
          </p:cNvPr>
          <p:cNvSpPr/>
          <p:nvPr/>
        </p:nvSpPr>
        <p:spPr>
          <a:xfrm>
            <a:off x="105109" y="4333612"/>
            <a:ext cx="10470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333333"/>
                </a:solidFill>
                <a:latin typeface="Helvetica Neue" panose="02000503000000020004" pitchFamily="2" charset="0"/>
              </a:rPr>
              <a:t>Polyline</a:t>
            </a:r>
            <a:endParaRPr lang="en-US" altLang="zh-CN" b="1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EF132D2-81A5-AC48-8136-4DAE56BCDF28}"/>
              </a:ext>
            </a:extLst>
          </p:cNvPr>
          <p:cNvSpPr txBox="1"/>
          <p:nvPr/>
        </p:nvSpPr>
        <p:spPr>
          <a:xfrm>
            <a:off x="105606" y="2981979"/>
            <a:ext cx="6853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Point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BB39B73-0171-3645-92A9-DB2209F6DB6E}"/>
              </a:ext>
            </a:extLst>
          </p:cNvPr>
          <p:cNvSpPr/>
          <p:nvPr/>
        </p:nvSpPr>
        <p:spPr>
          <a:xfrm>
            <a:off x="105109" y="5625342"/>
            <a:ext cx="10775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solidFill>
                  <a:srgbClr val="333333"/>
                </a:solidFill>
                <a:latin typeface="Helvetica Neue" panose="02000503000000020004" pitchFamily="2" charset="0"/>
              </a:rPr>
              <a:t>Polygon</a:t>
            </a:r>
            <a:endParaRPr lang="en-US" altLang="zh-CN" b="1" i="0" dirty="0">
              <a:solidFill>
                <a:srgbClr val="333333"/>
              </a:solidFill>
              <a:effectLst/>
              <a:latin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126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67B9DE-89A6-894E-9927-338373C34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点对象的结构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B70146-0BBE-D04F-A835-3B352A0E9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1ECD1D-0331-AD44-AA2D-BF385F2E1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E3F9F3-0B69-0848-840C-FA26378CE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1E074F-E332-1940-AF04-C4E3340D6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5119859-A022-6E44-90FE-F3ACA39A88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088" y="2074901"/>
            <a:ext cx="73660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8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3EC797-0348-7F4E-AB6B-5661DB557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线、面对象的结构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57AE25-5DF1-204A-B40B-EBBCC56383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93CE83B-0B4D-334E-9B54-F142FE71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C9BC9D-EB34-5C4C-8CCD-77119DB3F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4D70BE-427E-944A-B0C2-4BE34B09D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C5496A2-37DC-334F-A3F4-669E38D09B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1111250"/>
            <a:ext cx="6210300" cy="463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9279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D31140-B4B7-6148-9424-C65D5C417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网格对象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673932E-D3CF-3848-8961-B369C8C434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195BFB-AB5C-E84E-BFF5-A5D2BBA80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747D14-B995-7443-B6EE-DDF5938F6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FFDA06-C84F-8744-BBD6-37CB52DA9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3A2E255-998D-E44A-953C-095BBF40B1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600" y="1492250"/>
            <a:ext cx="6908800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5422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32545B-6FCC-1B4C-91F2-82C4C354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46402D-D9DE-B442-BF5B-6D776FD161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4A9BB0-FBAB-7A4E-9523-697C85C69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E07ABC1-4F9E-894A-B745-4877D2A26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5FBD349-4FC1-C444-B026-83422EC0D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86BD9FF-2A9C-BC4A-8BB7-84CBEF09C8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9629" y="753035"/>
            <a:ext cx="3505721" cy="5450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38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F0DF5C-6061-204B-A1EA-B2345F900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投影系统的基本概念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3AB7804-A396-E345-AECC-231646BA38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>
                <a:hlinkClick r:id="rId2"/>
              </a:rPr>
              <a:t>地球椭球体</a:t>
            </a:r>
            <a:r>
              <a:rPr kumimoji="1" lang="en-US" altLang="zh-CN" dirty="0">
                <a:hlinkClick r:id="rId2"/>
              </a:rPr>
              <a:t>(Ellipsoid)</a:t>
            </a:r>
          </a:p>
          <a:p>
            <a:r>
              <a:rPr kumimoji="1" lang="zh-CN" altLang="en-US" dirty="0">
                <a:hlinkClick r:id="rId2"/>
              </a:rPr>
              <a:t>大地基准面</a:t>
            </a:r>
            <a:r>
              <a:rPr kumimoji="1" lang="en-US" altLang="zh-CN" dirty="0">
                <a:hlinkClick r:id="rId2"/>
              </a:rPr>
              <a:t>(Datum)</a:t>
            </a:r>
          </a:p>
          <a:p>
            <a:r>
              <a:rPr kumimoji="1" lang="zh-CN" altLang="en-US" dirty="0">
                <a:hlinkClick r:id="rId2"/>
              </a:rPr>
              <a:t>地图投影</a:t>
            </a:r>
            <a:r>
              <a:rPr kumimoji="1" lang="en-US" altLang="zh-CN" dirty="0">
                <a:hlinkClick r:id="rId2"/>
              </a:rPr>
              <a:t>(Projection)</a:t>
            </a:r>
            <a:endParaRPr kumimoji="1" lang="zh-CN" altLang="en-US" dirty="0">
              <a:hlinkClick r:id="rId2"/>
            </a:endParaRPr>
          </a:p>
          <a:p>
            <a:endParaRPr kumimoji="1" lang="en-US" altLang="zh-CN" dirty="0">
              <a:hlinkClick r:id="rId2"/>
            </a:endParaRPr>
          </a:p>
          <a:p>
            <a:r>
              <a:rPr kumimoji="1" lang="en-US" altLang="zh-CN" dirty="0">
                <a:hlinkClick r:id="rId2"/>
              </a:rPr>
              <a:t>https://www.cnblogs.com/rainbow70626/p/4382131.html</a:t>
            </a:r>
          </a:p>
          <a:p>
            <a:r>
              <a:rPr lang="en-US" altLang="zh-CN" dirty="0">
                <a:hlinkClick r:id="rId3"/>
              </a:rPr>
              <a:t>https://www.cnblogs.com/onsummer/p/12081889.html</a:t>
            </a:r>
            <a:endParaRPr kumimoji="1" lang="en-US" altLang="zh-CN" dirty="0">
              <a:hlinkClick r:id="rId2"/>
            </a:endParaRPr>
          </a:p>
          <a:p>
            <a:pPr marL="0" indent="0">
              <a:buNone/>
            </a:pPr>
            <a:endParaRPr kumimoji="1" lang="en-US" altLang="zh-CN" dirty="0">
              <a:hlinkClick r:id="rId2"/>
            </a:endParaRPr>
          </a:p>
          <a:p>
            <a:r>
              <a:rPr kumimoji="1" lang="en-US" altLang="zh-CN" dirty="0">
                <a:hlinkClick r:id="rId2"/>
              </a:rPr>
              <a:t>http://desktop.arcgis.com/zh-cn/arcmap/10.3/guide-books/map-projections/about-projected-coordinate-systems.htm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BDC143-4D20-6549-90B3-D474E758D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2558BF9-A2DD-0642-8A1F-15D9D2623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B93A2AA-0D8E-1541-A8B3-295F8EFFB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86341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5B9150-DCB6-CA46-8836-0CAF86DC4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坐标系统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2605B19-1F63-B947-8971-F5EE8A717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b="1" dirty="0"/>
              <a:t>地理坐标系统（</a:t>
            </a:r>
            <a:r>
              <a:rPr lang="en-US" altLang="zh-CN" b="1" dirty="0"/>
              <a:t>GCS</a:t>
            </a:r>
            <a:r>
              <a:rPr lang="zh-CN" altLang="en-US" b="1" dirty="0"/>
              <a:t>，</a:t>
            </a:r>
            <a:r>
              <a:rPr lang="en-US" altLang="zh-CN" b="1" dirty="0"/>
              <a:t>Geographical Coordinate System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1"/>
            <a:r>
              <a:rPr lang="zh-CN" altLang="en-US" dirty="0"/>
              <a:t>表示空间点的坐标系；定位很方便；经度、纬度；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地心坐标系</a:t>
            </a:r>
            <a:r>
              <a:rPr lang="zh-CN" altLang="en-US" dirty="0"/>
              <a:t>：地球质心为旋转椭球面的中心的坐标系</a:t>
            </a:r>
            <a:endParaRPr lang="en-US" altLang="zh-CN" dirty="0"/>
          </a:p>
          <a:p>
            <a:pPr lvl="2"/>
            <a:r>
              <a:rPr lang="zh-CN" altLang="en-US" dirty="0"/>
              <a:t>北京</a:t>
            </a:r>
            <a:r>
              <a:rPr lang="en-US" altLang="zh-CN" dirty="0"/>
              <a:t>54</a:t>
            </a:r>
            <a:r>
              <a:rPr lang="zh-CN" altLang="en-US" dirty="0"/>
              <a:t>坐标系：克拉索夫斯基椭球体</a:t>
            </a:r>
          </a:p>
          <a:p>
            <a:pPr lvl="2"/>
            <a:r>
              <a:rPr lang="zh-CN" altLang="en-US" dirty="0"/>
              <a:t>西安</a:t>
            </a:r>
            <a:r>
              <a:rPr lang="en-US" altLang="zh-CN" dirty="0"/>
              <a:t>80</a:t>
            </a:r>
            <a:r>
              <a:rPr lang="zh-CN" altLang="en-US" dirty="0"/>
              <a:t>坐标系：</a:t>
            </a:r>
            <a:r>
              <a:rPr lang="en-US" altLang="zh-CN" dirty="0"/>
              <a:t>IAG75</a:t>
            </a:r>
            <a:r>
              <a:rPr lang="zh-CN" altLang="en-US" dirty="0"/>
              <a:t>椭球体</a:t>
            </a:r>
            <a:endParaRPr lang="en-US" altLang="zh-CN" dirty="0"/>
          </a:p>
          <a:p>
            <a:pPr lvl="1"/>
            <a:r>
              <a:rPr lang="zh-CN" altLang="en-US" b="1" dirty="0"/>
              <a:t>参心坐标系</a:t>
            </a:r>
            <a:r>
              <a:rPr lang="zh-CN" altLang="en-US" dirty="0"/>
              <a:t>：人为把地球质心“移走”，将局部表面“贴到”某国使之高程误差尽量最小</a:t>
            </a:r>
            <a:endParaRPr lang="en-US" altLang="zh-CN" dirty="0"/>
          </a:p>
          <a:p>
            <a:pPr lvl="2"/>
            <a:r>
              <a:rPr lang="en-US" altLang="zh-CN" dirty="0"/>
              <a:t>WGS84</a:t>
            </a:r>
            <a:r>
              <a:rPr lang="zh-CN" altLang="en-US" dirty="0"/>
              <a:t>坐标系：</a:t>
            </a:r>
            <a:r>
              <a:rPr lang="en-US" altLang="zh-CN" dirty="0"/>
              <a:t>WGS84</a:t>
            </a:r>
            <a:r>
              <a:rPr lang="zh-CN" altLang="en-US" dirty="0"/>
              <a:t>椭球体（</a:t>
            </a:r>
            <a:r>
              <a:rPr lang="en-US" altLang="zh-CN" dirty="0"/>
              <a:t>GPS</a:t>
            </a:r>
            <a:r>
              <a:rPr lang="zh-CN" altLang="en-US" dirty="0"/>
              <a:t>星历坐标系，全球统一使用，最新版</a:t>
            </a:r>
            <a:r>
              <a:rPr lang="en-US" altLang="zh-CN" dirty="0"/>
              <a:t>2002</a:t>
            </a:r>
            <a:r>
              <a:rPr lang="zh-CN" altLang="en-US" dirty="0"/>
              <a:t>年修正）</a:t>
            </a:r>
          </a:p>
          <a:p>
            <a:pPr lvl="2"/>
            <a:r>
              <a:rPr lang="en-US" altLang="zh-CN" dirty="0"/>
              <a:t>CGCS2000</a:t>
            </a:r>
            <a:r>
              <a:rPr lang="zh-CN" altLang="en-US" dirty="0"/>
              <a:t>坐标系：</a:t>
            </a:r>
            <a:r>
              <a:rPr lang="en-US" altLang="zh-CN" dirty="0"/>
              <a:t>CGCS2000</a:t>
            </a:r>
            <a:r>
              <a:rPr lang="zh-CN" altLang="en-US" dirty="0"/>
              <a:t>椭球体（和</a:t>
            </a:r>
            <a:r>
              <a:rPr lang="en-US" altLang="zh-CN" dirty="0"/>
              <a:t>WGS84</a:t>
            </a:r>
            <a:r>
              <a:rPr lang="zh-CN" altLang="en-US" dirty="0"/>
              <a:t>椭球极为相似，偏差仅有</a:t>
            </a:r>
            <a:r>
              <a:rPr lang="en-US" altLang="zh-CN" dirty="0"/>
              <a:t>0.11mm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b="1" dirty="0"/>
              <a:t>投影坐标系统（</a:t>
            </a:r>
            <a:r>
              <a:rPr lang="en-US" altLang="zh-CN" b="1" dirty="0"/>
              <a:t>PCS</a:t>
            </a:r>
            <a:r>
              <a:rPr lang="zh-CN" altLang="en-US" b="1" dirty="0"/>
              <a:t>，</a:t>
            </a:r>
            <a:r>
              <a:rPr lang="en-US" altLang="zh-CN" b="1" dirty="0"/>
              <a:t>Projection Coordinate System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1"/>
            <a:r>
              <a:rPr lang="zh-CN" altLang="en-US" dirty="0"/>
              <a:t>笛卡尔平面直角坐标系；计算长度、面积很方便</a:t>
            </a:r>
            <a:endParaRPr lang="en-US" altLang="zh-CN" dirty="0"/>
          </a:p>
          <a:p>
            <a:pPr lvl="1"/>
            <a:r>
              <a:rPr lang="zh-CN" altLang="en-US" b="1" dirty="0"/>
              <a:t>投影坐标系统 </a:t>
            </a:r>
            <a:r>
              <a:rPr lang="en-US" altLang="zh-CN" b="1" dirty="0"/>
              <a:t>= f(</a:t>
            </a:r>
            <a:r>
              <a:rPr lang="zh-CN" altLang="en-US" b="1" dirty="0"/>
              <a:t>地理坐标系统</a:t>
            </a:r>
            <a:r>
              <a:rPr lang="en-US" altLang="zh-CN" b="1" dirty="0"/>
              <a:t>)</a:t>
            </a:r>
          </a:p>
          <a:p>
            <a:pPr lvl="1"/>
            <a:r>
              <a:rPr lang="en-US" altLang="zh-CN" dirty="0"/>
              <a:t>f</a:t>
            </a:r>
            <a:r>
              <a:rPr lang="zh-CN" altLang="en-US" dirty="0"/>
              <a:t>：学名“投影方法”，简称“投影”</a:t>
            </a:r>
            <a:endParaRPr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98B76D6-3634-3E41-BC61-A7168D127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8DD25FA-F5EE-614B-A94F-8DD10BBEB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FB2F89-3A0A-AF46-A13E-AFA49E96C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94D4405-04C5-FA49-B992-C827FA2CB6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1357" y="5550051"/>
            <a:ext cx="1697149" cy="950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840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05D93F-E502-544B-A4E2-37AA729C5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坐标系统参数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2C398E4-D64B-A442-B9BC-BC2982422B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CN" b="1" dirty="0"/>
              <a:t>WKID</a:t>
            </a:r>
            <a:r>
              <a:rPr lang="zh-CN" altLang="en-US" dirty="0"/>
              <a:t>即</a:t>
            </a:r>
            <a:r>
              <a:rPr lang="en-US" altLang="zh-CN" dirty="0"/>
              <a:t>Well Known ID</a:t>
            </a:r>
            <a:r>
              <a:rPr lang="zh-CN" altLang="en-US" dirty="0"/>
              <a:t>，众所周知的</a:t>
            </a:r>
            <a:r>
              <a:rPr lang="en-US" altLang="zh-CN" dirty="0"/>
              <a:t>ID</a:t>
            </a:r>
            <a:r>
              <a:rPr lang="zh-CN" altLang="en-US" dirty="0"/>
              <a:t>号。</a:t>
            </a:r>
            <a:endParaRPr lang="en-US" altLang="zh-CN" dirty="0"/>
          </a:p>
          <a:p>
            <a:pPr lvl="1"/>
            <a:r>
              <a:rPr lang="zh-CN" altLang="en-US" dirty="0"/>
              <a:t>欧洲石油调查组织</a:t>
            </a:r>
            <a:r>
              <a:rPr lang="en-US" altLang="zh-CN" b="1" dirty="0"/>
              <a:t>EPSG</a:t>
            </a:r>
            <a:r>
              <a:rPr lang="zh-CN" altLang="en-US" dirty="0"/>
              <a:t>（</a:t>
            </a:r>
            <a:r>
              <a:rPr lang="en-US" altLang="zh-CN" dirty="0"/>
              <a:t>European</a:t>
            </a:r>
            <a:r>
              <a:rPr lang="zh-CN" altLang="en-US" dirty="0"/>
              <a:t> </a:t>
            </a:r>
            <a:r>
              <a:rPr lang="en-US" altLang="zh-CN" dirty="0"/>
              <a:t>Petroleum</a:t>
            </a:r>
            <a:r>
              <a:rPr lang="zh-CN" altLang="en-US" dirty="0"/>
              <a:t> </a:t>
            </a:r>
            <a:r>
              <a:rPr lang="en-US" altLang="zh-CN" dirty="0"/>
              <a:t>Survey</a:t>
            </a:r>
            <a:r>
              <a:rPr lang="zh-CN" altLang="en-US" dirty="0"/>
              <a:t> </a:t>
            </a:r>
            <a:r>
              <a:rPr lang="en-US" altLang="zh-CN" dirty="0"/>
              <a:t>Group</a:t>
            </a:r>
            <a:r>
              <a:rPr lang="zh-CN" altLang="en-US" dirty="0"/>
              <a:t>）管理这些</a:t>
            </a:r>
            <a:r>
              <a:rPr lang="en-US" altLang="zh-CN" dirty="0"/>
              <a:t>ID</a:t>
            </a:r>
            <a:r>
              <a:rPr lang="zh-CN" altLang="en-US" dirty="0"/>
              <a:t>号，网站是</a:t>
            </a:r>
            <a:r>
              <a:rPr lang="en-US" altLang="zh-CN" dirty="0" err="1"/>
              <a:t>epsg.io</a:t>
            </a:r>
            <a:endParaRPr lang="en-US" altLang="zh-CN" b="1" dirty="0"/>
          </a:p>
          <a:p>
            <a:r>
              <a:rPr lang="zh-CN" altLang="en-US" b="1" dirty="0"/>
              <a:t>常见地理坐标系统及</a:t>
            </a:r>
            <a:r>
              <a:rPr lang="en-US" altLang="zh-CN" b="1" dirty="0"/>
              <a:t>WKID</a:t>
            </a:r>
          </a:p>
          <a:p>
            <a:pPr lvl="1"/>
            <a:r>
              <a:rPr lang="en-US" altLang="zh-CN" b="1" dirty="0"/>
              <a:t>WGS84</a:t>
            </a:r>
            <a:r>
              <a:rPr lang="zh-CN" altLang="en-US" b="1" dirty="0"/>
              <a:t>（</a:t>
            </a:r>
            <a:r>
              <a:rPr lang="en-US" altLang="zh-CN" b="1" dirty="0"/>
              <a:t>WKID=4326</a:t>
            </a:r>
            <a:r>
              <a:rPr lang="zh-CN" altLang="en-US" b="1" dirty="0"/>
              <a:t>）</a:t>
            </a:r>
            <a:endParaRPr lang="en-US" altLang="zh-CN" dirty="0"/>
          </a:p>
          <a:p>
            <a:pPr lvl="1"/>
            <a:r>
              <a:rPr lang="en-US" altLang="zh-CN" b="1" dirty="0"/>
              <a:t>CGCS2000</a:t>
            </a:r>
            <a:r>
              <a:rPr lang="zh-CN" altLang="en-US" b="1" dirty="0"/>
              <a:t>（</a:t>
            </a:r>
            <a:r>
              <a:rPr lang="en-US" altLang="zh-CN" b="1" dirty="0"/>
              <a:t>WKID=4490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1"/>
            <a:r>
              <a:rPr lang="zh-CN" altLang="en-US" b="1" dirty="0"/>
              <a:t>北京</a:t>
            </a:r>
            <a:r>
              <a:rPr lang="en-US" altLang="zh-CN" b="1" dirty="0"/>
              <a:t>54</a:t>
            </a:r>
            <a:r>
              <a:rPr lang="zh-CN" altLang="en-US" b="1" dirty="0"/>
              <a:t>、西安</a:t>
            </a:r>
            <a:r>
              <a:rPr lang="en-US" altLang="zh-CN" b="1" dirty="0"/>
              <a:t>80</a:t>
            </a:r>
            <a:r>
              <a:rPr lang="zh-CN" altLang="en-US" b="1" dirty="0"/>
              <a:t>；</a:t>
            </a:r>
            <a:r>
              <a:rPr lang="zh-CN" altLang="en-US" dirty="0"/>
              <a:t>逐渐停用。</a:t>
            </a:r>
            <a:r>
              <a:rPr lang="en-US" altLang="zh-CN" dirty="0"/>
              <a:t>WKID</a:t>
            </a:r>
            <a:r>
              <a:rPr lang="zh-CN" altLang="en-US" dirty="0"/>
              <a:t>分别为</a:t>
            </a:r>
            <a:r>
              <a:rPr lang="en-US" altLang="zh-CN" dirty="0"/>
              <a:t>4214</a:t>
            </a:r>
            <a:r>
              <a:rPr lang="zh-CN" altLang="en-US" dirty="0"/>
              <a:t>，</a:t>
            </a:r>
            <a:r>
              <a:rPr lang="en-US" altLang="zh-CN" dirty="0"/>
              <a:t>4610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zh-CN" altLang="en-US" b="1" dirty="0"/>
              <a:t>美国：</a:t>
            </a:r>
            <a:r>
              <a:rPr lang="en-US" altLang="zh-CN" dirty="0"/>
              <a:t>NAD27</a:t>
            </a:r>
            <a:r>
              <a:rPr lang="zh-CN" altLang="en-US" dirty="0"/>
              <a:t>（</a:t>
            </a:r>
            <a:r>
              <a:rPr lang="en-US" altLang="zh-CN" dirty="0"/>
              <a:t>4267</a:t>
            </a:r>
            <a:r>
              <a:rPr lang="zh-CN" altLang="en-US" dirty="0"/>
              <a:t>）、</a:t>
            </a:r>
            <a:r>
              <a:rPr lang="en-US" altLang="zh-CN" dirty="0"/>
              <a:t>NAD83</a:t>
            </a:r>
            <a:r>
              <a:rPr lang="zh-CN" altLang="en-US" dirty="0"/>
              <a:t>（</a:t>
            </a:r>
            <a:r>
              <a:rPr lang="en-US" altLang="zh-CN" dirty="0"/>
              <a:t>4269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zh-CN" altLang="en-US" b="1" dirty="0"/>
              <a:t>常见投影坐标系统（也有</a:t>
            </a:r>
            <a:r>
              <a:rPr lang="en-US" altLang="zh-CN" b="1" dirty="0"/>
              <a:t>WKID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1"/>
            <a:r>
              <a:rPr lang="zh-CN" altLang="en-US" dirty="0"/>
              <a:t>高斯克吕格（</a:t>
            </a:r>
            <a:r>
              <a:rPr lang="en-US" altLang="zh-CN" dirty="0"/>
              <a:t>Gauss - Kruger</a:t>
            </a:r>
            <a:r>
              <a:rPr lang="zh-CN" altLang="en-US" dirty="0"/>
              <a:t>）：横轴墨卡托投影（</a:t>
            </a:r>
            <a:r>
              <a:rPr lang="en-US" altLang="zh-CN" dirty="0"/>
              <a:t> Transverse Mercator 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墨卡托投影（</a:t>
            </a:r>
            <a:r>
              <a:rPr lang="en-US" altLang="zh-CN" dirty="0"/>
              <a:t>Mercator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UTM</a:t>
            </a:r>
            <a:r>
              <a:rPr lang="zh-CN" altLang="en-US" dirty="0"/>
              <a:t>投影（</a:t>
            </a:r>
            <a:r>
              <a:rPr lang="en-US" altLang="zh-CN" dirty="0"/>
              <a:t>Universal Transverse Mercator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b="1" dirty="0"/>
              <a:t>网络墨卡托（</a:t>
            </a:r>
            <a:r>
              <a:rPr lang="en-US" altLang="zh-CN" b="1" dirty="0" err="1"/>
              <a:t>WebMercator</a:t>
            </a:r>
            <a:r>
              <a:rPr lang="zh-CN" altLang="en-US" b="1" dirty="0"/>
              <a:t>）</a:t>
            </a:r>
            <a:endParaRPr lang="en-US" altLang="zh-CN" b="1" dirty="0"/>
          </a:p>
          <a:p>
            <a:pPr lvl="1"/>
            <a:r>
              <a:rPr lang="zh-CN" altLang="en-US" b="1" dirty="0"/>
              <a:t>兰伯特（</a:t>
            </a:r>
            <a:r>
              <a:rPr lang="en-US" altLang="zh-CN" b="1" dirty="0"/>
              <a:t>Lambert</a:t>
            </a:r>
            <a:r>
              <a:rPr lang="zh-CN" altLang="en-US" b="1" dirty="0"/>
              <a:t>）投影与阿尔伯斯（</a:t>
            </a:r>
            <a:r>
              <a:rPr lang="en-US" altLang="zh-CN" b="1" dirty="0"/>
              <a:t>Albers</a:t>
            </a:r>
            <a:r>
              <a:rPr lang="zh-CN" altLang="en-US" b="1" dirty="0"/>
              <a:t>）投影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7891E5-4B71-334E-99F1-1035DE682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B27AD9-2508-F041-8548-B1A876DD44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247828-FF66-1148-8702-1FC828BB8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0355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62D897-AF27-D145-913C-4BD660839C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我国常用投影坐标系统设定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F9D6021-C9DB-CE42-900A-B4E58DC0A9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sz="2000" dirty="0"/>
              <a:t>高斯克吕格（</a:t>
            </a:r>
            <a:r>
              <a:rPr lang="en-US" altLang="zh-CN" sz="2000" dirty="0"/>
              <a:t>Gauss Kruger</a:t>
            </a:r>
            <a:r>
              <a:rPr lang="zh-CN" altLang="en-US" sz="2000" dirty="0"/>
              <a:t>）投影</a:t>
            </a:r>
            <a:endParaRPr lang="en-US" altLang="zh-CN" sz="2000" dirty="0"/>
          </a:p>
          <a:p>
            <a:pPr lvl="1"/>
            <a:r>
              <a:rPr lang="en-US" altLang="zh-CN" sz="1700" dirty="0"/>
              <a:t>CGCS2000_3_Degree_GK_CM_111E</a:t>
            </a:r>
            <a:r>
              <a:rPr lang="zh-CN" altLang="en-US" sz="1700" dirty="0"/>
              <a:t>：有</a:t>
            </a:r>
            <a:r>
              <a:rPr lang="en-US" altLang="zh-CN" sz="1700" dirty="0"/>
              <a:t>CM</a:t>
            </a:r>
            <a:r>
              <a:rPr lang="zh-CN" altLang="en-US" sz="1700" dirty="0"/>
              <a:t>即带带号（</a:t>
            </a:r>
            <a:r>
              <a:rPr lang="en-US" altLang="zh-CN" sz="1700" dirty="0"/>
              <a:t>111E</a:t>
            </a:r>
            <a:r>
              <a:rPr lang="zh-CN" altLang="en-US" sz="1700" dirty="0"/>
              <a:t>中央经线）</a:t>
            </a:r>
          </a:p>
          <a:p>
            <a:pPr lvl="1"/>
            <a:r>
              <a:rPr lang="en-US" altLang="zh-CN" sz="1700" dirty="0"/>
              <a:t>CGCS2000_3_Degree_GK_Zone_30</a:t>
            </a:r>
            <a:r>
              <a:rPr lang="zh-CN" altLang="en-US" sz="1700" dirty="0"/>
              <a:t>：有</a:t>
            </a:r>
            <a:r>
              <a:rPr lang="en-US" altLang="zh-CN" sz="1700" dirty="0"/>
              <a:t>Zone</a:t>
            </a:r>
            <a:r>
              <a:rPr lang="zh-CN" altLang="en-US" sz="1700" dirty="0"/>
              <a:t>则不带带号</a:t>
            </a:r>
          </a:p>
          <a:p>
            <a:r>
              <a:rPr lang="zh-CN" altLang="en-US" sz="2000" dirty="0"/>
              <a:t>墨卡托（</a:t>
            </a:r>
            <a:r>
              <a:rPr lang="en-US" altLang="zh-CN" sz="2000" dirty="0"/>
              <a:t>Mercator</a:t>
            </a:r>
            <a:r>
              <a:rPr lang="zh-CN" altLang="en-US" sz="2000" dirty="0"/>
              <a:t>）投影</a:t>
            </a:r>
            <a:endParaRPr lang="en-US" altLang="zh-CN" sz="2000" dirty="0"/>
          </a:p>
          <a:p>
            <a:r>
              <a:rPr lang="zh-CN" altLang="en-US" sz="2000" dirty="0"/>
              <a:t>通用横轴墨卡托（</a:t>
            </a:r>
            <a:r>
              <a:rPr lang="en-US" altLang="zh-CN" sz="2000" dirty="0"/>
              <a:t>UTM</a:t>
            </a:r>
            <a:r>
              <a:rPr lang="zh-CN" altLang="en-US" sz="2000" dirty="0"/>
              <a:t>）投影</a:t>
            </a:r>
            <a:endParaRPr lang="en-US" altLang="zh-CN" sz="2000" dirty="0"/>
          </a:p>
          <a:p>
            <a:pPr lvl="1"/>
            <a:r>
              <a:rPr lang="zh-CN" altLang="en-US" sz="2000" dirty="0"/>
              <a:t>仅基于</a:t>
            </a:r>
            <a:r>
              <a:rPr lang="en-US" altLang="zh-CN" sz="2000" dirty="0"/>
              <a:t>WGS84</a:t>
            </a:r>
            <a:r>
              <a:rPr lang="zh-CN" altLang="en-US" sz="2000" dirty="0"/>
              <a:t>，和高斯投影坐标系统族类似</a:t>
            </a:r>
            <a:endParaRPr lang="en-US" altLang="zh-CN" sz="2000" dirty="0"/>
          </a:p>
          <a:p>
            <a:pPr lvl="1"/>
            <a:r>
              <a:rPr lang="zh-CN" altLang="en-US" sz="2000" dirty="0"/>
              <a:t>分带与名称按中央经线自行使用</a:t>
            </a:r>
          </a:p>
          <a:p>
            <a:r>
              <a:rPr lang="en-US" altLang="zh-CN" sz="2000" dirty="0"/>
              <a:t>Lambert</a:t>
            </a:r>
            <a:r>
              <a:rPr lang="zh-CN" altLang="en-US" sz="2000" dirty="0"/>
              <a:t>投影；</a:t>
            </a:r>
            <a:r>
              <a:rPr lang="en-US" altLang="zh-CN" sz="2000" dirty="0"/>
              <a:t>Albers</a:t>
            </a:r>
            <a:r>
              <a:rPr lang="zh-CN" altLang="en-US" sz="2000" dirty="0"/>
              <a:t>投影</a:t>
            </a:r>
            <a:endParaRPr lang="en-US" altLang="zh-CN" sz="2000" dirty="0"/>
          </a:p>
          <a:p>
            <a:pPr lvl="1"/>
            <a:r>
              <a:rPr lang="zh-CN" altLang="en-US" sz="1800" dirty="0"/>
              <a:t>我国大图喜欢用阿尔伯斯投影</a:t>
            </a:r>
            <a:endParaRPr lang="en-US" altLang="zh-CN" sz="1800" dirty="0"/>
          </a:p>
          <a:p>
            <a:pPr lvl="1"/>
            <a:r>
              <a:rPr lang="zh-CN" altLang="en-US" sz="1800" dirty="0"/>
              <a:t>省区图喜欢用兰伯特圆锥投影</a:t>
            </a:r>
          </a:p>
          <a:p>
            <a:r>
              <a:rPr lang="en-US" altLang="zh-CN" sz="2000" dirty="0"/>
              <a:t>Web Mercator</a:t>
            </a:r>
            <a:r>
              <a:rPr lang="zh-CN" altLang="en-US" sz="2000" dirty="0"/>
              <a:t>（网络墨卡托）投影</a:t>
            </a:r>
            <a:endParaRPr lang="en-US" altLang="zh-CN" sz="2000" dirty="0"/>
          </a:p>
          <a:p>
            <a:pPr lvl="1"/>
            <a:r>
              <a:rPr lang="zh-CN" altLang="en-US" sz="2000" dirty="0"/>
              <a:t>仅有一个，</a:t>
            </a:r>
            <a:r>
              <a:rPr lang="en-US" altLang="zh-CN" sz="2000" dirty="0"/>
              <a:t>WKID=3857</a:t>
            </a:r>
          </a:p>
          <a:p>
            <a:pPr lvl="1"/>
            <a:r>
              <a:rPr lang="zh-CN" altLang="en-US" sz="2000" dirty="0"/>
              <a:t>高德、百度、腾讯地图，谷歌地图（国内国外均）、</a:t>
            </a:r>
            <a:r>
              <a:rPr lang="en-US" altLang="zh-CN" sz="2000" dirty="0" err="1"/>
              <a:t>osm</a:t>
            </a:r>
            <a:r>
              <a:rPr lang="zh-CN" altLang="en-US" sz="2000" dirty="0"/>
              <a:t>地图都用了网络墨卡托。国内的地理坐标系统经过加密。</a:t>
            </a:r>
            <a:endParaRPr lang="en-US" altLang="zh-CN" sz="2000" dirty="0"/>
          </a:p>
          <a:p>
            <a:r>
              <a:rPr lang="zh-CN" altLang="en-US" sz="2400" dirty="0"/>
              <a:t>其他投影</a:t>
            </a:r>
            <a:endParaRPr lang="en-US" altLang="zh-CN" sz="2400" dirty="0"/>
          </a:p>
          <a:p>
            <a:pPr lvl="1"/>
            <a:r>
              <a:rPr lang="en-US" altLang="zh-CN" sz="2000" dirty="0"/>
              <a:t>GCJ02</a:t>
            </a:r>
            <a:r>
              <a:rPr lang="zh-CN" altLang="en-US" sz="2000" dirty="0"/>
              <a:t>在</a:t>
            </a:r>
            <a:r>
              <a:rPr lang="en-US" altLang="zh-CN" sz="2000" dirty="0"/>
              <a:t>WGS84</a:t>
            </a:r>
            <a:r>
              <a:rPr lang="zh-CN" altLang="en-US" sz="2000" dirty="0"/>
              <a:t>基础上加密，多项式</a:t>
            </a:r>
            <a:r>
              <a:rPr lang="en-US" altLang="zh-CN" sz="2000" dirty="0"/>
              <a:t>+</a:t>
            </a:r>
            <a:r>
              <a:rPr lang="zh-CN" altLang="en-US" sz="2000" dirty="0"/>
              <a:t>正弦函数加密算法，通常隔段时间就换下参数。误差值并不固定，通常是几十米到几百米。</a:t>
            </a:r>
            <a:endParaRPr lang="en-US" altLang="zh-CN" sz="2000" dirty="0"/>
          </a:p>
          <a:p>
            <a:pPr lvl="1"/>
            <a:r>
              <a:rPr lang="en-US" altLang="zh-CN" sz="2000" dirty="0"/>
              <a:t>BD09</a:t>
            </a:r>
            <a:r>
              <a:rPr lang="zh-CN" altLang="en-US" sz="2000" dirty="0"/>
              <a:t>在</a:t>
            </a:r>
            <a:r>
              <a:rPr lang="en-US" altLang="zh-CN" sz="2000" dirty="0"/>
              <a:t>GCJ02</a:t>
            </a:r>
            <a:r>
              <a:rPr lang="zh-CN" altLang="en-US" sz="2000" dirty="0"/>
              <a:t>基础上再次偏移。</a:t>
            </a:r>
            <a:endParaRPr lang="en-US" altLang="zh-CN" sz="2000" dirty="0"/>
          </a:p>
          <a:p>
            <a:pPr lvl="1">
              <a:lnSpc>
                <a:spcPct val="100000"/>
              </a:lnSpc>
            </a:pPr>
            <a:r>
              <a:rPr lang="zh-CN" altLang="en-US" sz="2000" dirty="0"/>
              <a:t>天地图没有加密，直接是</a:t>
            </a:r>
            <a:r>
              <a:rPr lang="en-US" altLang="zh-CN" sz="2000" dirty="0"/>
              <a:t>CGCS2000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 lvl="1">
              <a:lnSpc>
                <a:spcPct val="100000"/>
              </a:lnSpc>
            </a:pPr>
            <a:r>
              <a:rPr lang="zh-CN" altLang="en-US" sz="2000" dirty="0"/>
              <a:t>经纬度直投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B438D6-152F-D745-9E92-FD3EE22A1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9B01B1-7A98-BD45-8136-1389EA213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2359475-9D65-B647-B039-B8A0C03E1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522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内容提要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ctr">
            <a:normAutofit fontScale="92500" lnSpcReduction="10000"/>
          </a:bodyPr>
          <a:lstStyle/>
          <a:p>
            <a:r>
              <a:rPr lang="en-US" altLang="zh-CN" dirty="0"/>
              <a:t>1 </a:t>
            </a:r>
            <a:r>
              <a:rPr lang="zh-CN" altLang="en-US" dirty="0"/>
              <a:t>简介</a:t>
            </a:r>
            <a:endParaRPr lang="en-US" altLang="zh-CN" dirty="0"/>
          </a:p>
          <a:p>
            <a:pPr lvl="1"/>
            <a:r>
              <a:rPr lang="en-US" altLang="zh-CN" dirty="0"/>
              <a:t>Why use spatial methods?</a:t>
            </a:r>
          </a:p>
          <a:p>
            <a:pPr lvl="1"/>
            <a:r>
              <a:rPr lang="en-US" altLang="zh-CN" dirty="0"/>
              <a:t>The spatial autoregressive data generating process</a:t>
            </a:r>
          </a:p>
          <a:p>
            <a:r>
              <a:rPr lang="en-US" altLang="zh-CN" dirty="0"/>
              <a:t>2 </a:t>
            </a:r>
            <a:r>
              <a:rPr lang="zh-CN" altLang="en-US" dirty="0"/>
              <a:t>空间数据与可视化</a:t>
            </a:r>
            <a:r>
              <a:rPr lang="en-US" altLang="zh-CN" dirty="0"/>
              <a:t>in R</a:t>
            </a:r>
          </a:p>
          <a:p>
            <a:pPr lvl="1"/>
            <a:r>
              <a:rPr lang="zh-CN" altLang="en-US" dirty="0"/>
              <a:t>点（</a:t>
            </a:r>
            <a:r>
              <a:rPr lang="en-US" altLang="zh-CN" dirty="0"/>
              <a:t>Points</a:t>
            </a:r>
            <a:r>
              <a:rPr lang="zh-CN" altLang="en-US" dirty="0"/>
              <a:t>）</a:t>
            </a:r>
            <a:r>
              <a:rPr lang="en-US" altLang="zh-CN" dirty="0"/>
              <a:t> </a:t>
            </a:r>
          </a:p>
          <a:p>
            <a:pPr lvl="1"/>
            <a:r>
              <a:rPr lang="zh-CN" altLang="en-US" dirty="0"/>
              <a:t>面（</a:t>
            </a:r>
            <a:r>
              <a:rPr lang="en-US" altLang="zh-CN" dirty="0"/>
              <a:t>Polygons</a:t>
            </a:r>
            <a:r>
              <a:rPr lang="zh-CN" altLang="en-US" dirty="0"/>
              <a:t>）</a:t>
            </a:r>
            <a:r>
              <a:rPr lang="en-US" altLang="zh-CN" dirty="0"/>
              <a:t> </a:t>
            </a:r>
          </a:p>
          <a:p>
            <a:pPr lvl="1"/>
            <a:r>
              <a:rPr lang="zh-CN" altLang="en-US" dirty="0"/>
              <a:t>线（</a:t>
            </a:r>
            <a:r>
              <a:rPr lang="en-US" altLang="zh-CN" dirty="0"/>
              <a:t>Grids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3 </a:t>
            </a:r>
            <a:r>
              <a:rPr lang="zh-CN" altLang="en-US" dirty="0"/>
              <a:t>空间自相关（</a:t>
            </a:r>
            <a:r>
              <a:rPr lang="en-US" altLang="zh-CN" dirty="0"/>
              <a:t>Spatial Autocorrelation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4 </a:t>
            </a:r>
            <a:r>
              <a:rPr lang="zh-CN" altLang="en-US" dirty="0"/>
              <a:t>空间权重（</a:t>
            </a:r>
            <a:r>
              <a:rPr lang="en-US" altLang="zh-CN" dirty="0"/>
              <a:t>Spatial Weights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5 </a:t>
            </a:r>
            <a:r>
              <a:rPr lang="zh-CN" altLang="en-US" dirty="0"/>
              <a:t>点分析（</a:t>
            </a:r>
            <a:r>
              <a:rPr lang="en-US" altLang="zh-CN" dirty="0"/>
              <a:t>Point Processes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6 </a:t>
            </a:r>
            <a:r>
              <a:rPr lang="zh-CN" altLang="en-US" dirty="0"/>
              <a:t>空间统计（</a:t>
            </a:r>
            <a:r>
              <a:rPr lang="en-US" altLang="zh-CN" dirty="0" err="1"/>
              <a:t>Geostatistics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7 </a:t>
            </a:r>
            <a:r>
              <a:rPr lang="zh-CN" altLang="en-US" dirty="0"/>
              <a:t>空间回归 （</a:t>
            </a:r>
            <a:r>
              <a:rPr lang="en-US" altLang="zh-CN" dirty="0"/>
              <a:t>Spatial Regression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en-US" altLang="zh-CN" dirty="0"/>
              <a:t>Models for continuous dependent variables</a:t>
            </a:r>
          </a:p>
          <a:p>
            <a:pPr lvl="1"/>
            <a:r>
              <a:rPr lang="en-US" altLang="zh-CN" dirty="0"/>
              <a:t>Models for categorical dependent variables</a:t>
            </a:r>
          </a:p>
          <a:p>
            <a:pPr lvl="1"/>
            <a:r>
              <a:rPr lang="en-US" altLang="zh-CN" dirty="0"/>
              <a:t>Spatiotemporal models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C4DC8E-7DCC-CC47-B487-292D6E237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975DC-DD56-C546-94D4-276E0AC2FE62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57FB15-DAD9-7945-A97E-D0C027C1E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45B29115-BE0F-584B-B7CD-FF5D9E91C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52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79DFE3E-45B3-AB4D-8B8F-88194DDA6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参考教材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1730B80-3472-DF44-B0AA-2518137C1D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教材：</a:t>
            </a:r>
            <a:endParaRPr lang="en-US" altLang="zh-CN" dirty="0">
              <a:hlinkClick r:id="rId3"/>
            </a:endParaRPr>
          </a:p>
          <a:p>
            <a:r>
              <a:rPr lang="en-US" altLang="zh-CN" dirty="0">
                <a:hlinkClick r:id="rId3"/>
              </a:rPr>
              <a:t>https://geocompr.robinlovelace.net/</a:t>
            </a:r>
            <a:endParaRPr lang="en-US" altLang="zh-CN" dirty="0"/>
          </a:p>
          <a:p>
            <a:r>
              <a:rPr lang="en-US" altLang="zh-CN" dirty="0">
                <a:hlinkClick r:id="rId4"/>
              </a:rPr>
              <a:t>https://mgimond.github.io/Spatial/index.html</a:t>
            </a:r>
            <a:endParaRPr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课程资料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lang="en-US" altLang="zh-CN" dirty="0">
                <a:hlinkClick r:id="rId5"/>
              </a:rPr>
              <a:t>http://adamwilson.us/SpatialDataScience/index.html</a:t>
            </a:r>
            <a:endParaRPr lang="en-US" altLang="zh-CN" dirty="0"/>
          </a:p>
          <a:p>
            <a:r>
              <a:rPr kumimoji="1" lang="zh-CN" altLang="en-US" dirty="0"/>
              <a:t>课程资料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lang="en-US" altLang="zh-CN" dirty="0">
                <a:hlinkClick r:id="rId6"/>
              </a:rPr>
              <a:t>http://www.people.fas.harvard.edu/~zhukov/spatial.html</a:t>
            </a:r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F5FA0D-2FA4-DC4C-823C-13252B876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67E464-4B8E-9140-B5A7-7C5768911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245849-8D0A-9149-B05E-B277257C2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82632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3483" y="2763552"/>
            <a:ext cx="7886700" cy="1325563"/>
          </a:xfrm>
        </p:spPr>
        <p:txBody>
          <a:bodyPr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谢谢！</a:t>
            </a:r>
            <a:br>
              <a:rPr kumimoji="1" lang="en-US" altLang="zh-CN" dirty="0">
                <a:solidFill>
                  <a:schemeClr val="tx1"/>
                </a:solidFill>
              </a:rPr>
            </a:br>
            <a:r>
              <a:rPr kumimoji="1" lang="en-US" altLang="zh-CN" dirty="0" err="1">
                <a:solidFill>
                  <a:schemeClr val="tx1"/>
                </a:solidFill>
              </a:rPr>
              <a:t>liding@ruc.edu.cn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F4C2AA4-C13B-774E-8004-67EA53573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8D720-90F5-EA4F-B3B7-F638EC06EB8F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D4D2F0-B714-D94B-A03F-8468B4DAD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ACB4EE52-FDBD-4745-8A4E-CEF9226E8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8664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F511FA-5D10-3F4A-B091-4E7E7ACF1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graphicFrame>
        <p:nvGraphicFramePr>
          <p:cNvPr id="7" name="内容占位符 6">
            <a:extLst>
              <a:ext uri="{FF2B5EF4-FFF2-40B4-BE49-F238E27FC236}">
                <a16:creationId xmlns:a16="http://schemas.microsoft.com/office/drawing/2014/main" id="{712A72AB-B1EF-4943-8C18-5E55CE297F8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0050111"/>
              </p:ext>
            </p:extLst>
          </p:nvPr>
        </p:nvGraphicFramePr>
        <p:xfrm>
          <a:off x="628650" y="1696065"/>
          <a:ext cx="7886699" cy="3347883"/>
        </p:xfrm>
        <a:graphic>
          <a:graphicData uri="http://schemas.openxmlformats.org/drawingml/2006/table">
            <a:tbl>
              <a:tblPr/>
              <a:tblGrid>
                <a:gridCol w="539061">
                  <a:extLst>
                    <a:ext uri="{9D8B030D-6E8A-4147-A177-3AD203B41FA5}">
                      <a16:colId xmlns:a16="http://schemas.microsoft.com/office/drawing/2014/main" val="1360829488"/>
                    </a:ext>
                  </a:extLst>
                </a:gridCol>
                <a:gridCol w="1605465">
                  <a:extLst>
                    <a:ext uri="{9D8B030D-6E8A-4147-A177-3AD203B41FA5}">
                      <a16:colId xmlns:a16="http://schemas.microsoft.com/office/drawing/2014/main" val="217662694"/>
                    </a:ext>
                  </a:extLst>
                </a:gridCol>
                <a:gridCol w="1066404">
                  <a:extLst>
                    <a:ext uri="{9D8B030D-6E8A-4147-A177-3AD203B41FA5}">
                      <a16:colId xmlns:a16="http://schemas.microsoft.com/office/drawing/2014/main" val="3544249220"/>
                    </a:ext>
                  </a:extLst>
                </a:gridCol>
                <a:gridCol w="1078123">
                  <a:extLst>
                    <a:ext uri="{9D8B030D-6E8A-4147-A177-3AD203B41FA5}">
                      <a16:colId xmlns:a16="http://schemas.microsoft.com/office/drawing/2014/main" val="878208955"/>
                    </a:ext>
                  </a:extLst>
                </a:gridCol>
                <a:gridCol w="1933588">
                  <a:extLst>
                    <a:ext uri="{9D8B030D-6E8A-4147-A177-3AD203B41FA5}">
                      <a16:colId xmlns:a16="http://schemas.microsoft.com/office/drawing/2014/main" val="3763245565"/>
                    </a:ext>
                  </a:extLst>
                </a:gridCol>
                <a:gridCol w="1664058">
                  <a:extLst>
                    <a:ext uri="{9D8B030D-6E8A-4147-A177-3AD203B41FA5}">
                      <a16:colId xmlns:a16="http://schemas.microsoft.com/office/drawing/2014/main" val="613759024"/>
                    </a:ext>
                  </a:extLst>
                </a:gridCol>
              </a:tblGrid>
              <a:tr h="304353"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ID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Time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gpsx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gpsy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APP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Device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5792781"/>
                  </a:ext>
                </a:extLst>
              </a:tr>
              <a:tr h="608706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ID1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1445565030833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116.1845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38.48989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某社区服务类应用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MI 2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1894959"/>
                  </a:ext>
                </a:extLst>
              </a:tr>
              <a:tr h="608706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ID2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1445156140694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118.1605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39.66274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某出行类应用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Ascend G700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0700028"/>
                  </a:ext>
                </a:extLst>
              </a:tr>
              <a:tr h="608706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ID3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1445216817991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116.4992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39.80738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某出行类应用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Galaxy Note 4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9074816"/>
                  </a:ext>
                </a:extLst>
              </a:tr>
              <a:tr h="608706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ID2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1443879879527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113.5652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38.98415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某生活服务类应用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Ascend G700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1327805"/>
                  </a:ext>
                </a:extLst>
              </a:tr>
              <a:tr h="608706">
                <a:tc>
                  <a:txBody>
                    <a:bodyPr/>
                    <a:lstStyle/>
                    <a:p>
                      <a:pPr algn="l"/>
                      <a:r>
                        <a:rPr 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ID4</a:t>
                      </a:r>
                      <a:endParaRPr 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1444207725546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114.5542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39.83851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60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某生活服务类应用</a:t>
                      </a:r>
                      <a:endParaRPr lang="zh-CN" altLang="en-US" sz="160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600" dirty="0">
                          <a:solidFill>
                            <a:srgbClr val="000000"/>
                          </a:solidFill>
                          <a:effectLst/>
                          <a:latin typeface="宋体" panose="02010600030101010101" pitchFamily="2" charset="-122"/>
                          <a:ea typeface="宋体" panose="02010600030101010101" pitchFamily="2" charset="-122"/>
                        </a:rPr>
                        <a:t>iPhone 6 plus</a:t>
                      </a:r>
                      <a:endParaRPr lang="en-US" sz="160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7597052"/>
                  </a:ext>
                </a:extLst>
              </a:tr>
            </a:tbl>
          </a:graphicData>
        </a:graphic>
      </p:graphicFrame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CF7A917-BC2A-D040-B215-B6A531BD3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7BB0FDD-B078-ED4B-A6C8-A2064579E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7633AB-5D15-9D43-9029-843EE28F3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1248AB7-8A6C-2049-A70D-2B37E826C298}"/>
              </a:ext>
            </a:extLst>
          </p:cNvPr>
          <p:cNvSpPr/>
          <p:nvPr/>
        </p:nvSpPr>
        <p:spPr>
          <a:xfrm>
            <a:off x="3357442" y="1326733"/>
            <a:ext cx="249299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表</a:t>
            </a:r>
            <a:r>
              <a:rPr lang="en-US" altLang="zh-CN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1 </a:t>
            </a:r>
            <a:r>
              <a:rPr lang="zh-CN" altLang="en-US" dirty="0">
                <a:solidFill>
                  <a:srgbClr val="00000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手机定位数据样例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73351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BD85AB-A39E-7443-9B64-544346CD0F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为什么使用空间分析</a:t>
            </a:r>
          </a:p>
        </p:txBody>
      </p:sp>
      <p:graphicFrame>
        <p:nvGraphicFramePr>
          <p:cNvPr id="7" name="内容占位符 6">
            <a:extLst>
              <a:ext uri="{FF2B5EF4-FFF2-40B4-BE49-F238E27FC236}">
                <a16:creationId xmlns:a16="http://schemas.microsoft.com/office/drawing/2014/main" id="{37AE221A-40DA-5C4F-8656-B07DDF17D48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0576996"/>
              </p:ext>
            </p:extLst>
          </p:nvPr>
        </p:nvGraphicFramePr>
        <p:xfrm>
          <a:off x="319368" y="643482"/>
          <a:ext cx="4329248" cy="5748343"/>
        </p:xfrm>
        <a:graphic>
          <a:graphicData uri="http://schemas.openxmlformats.org/drawingml/2006/table">
            <a:tbl>
              <a:tblPr/>
              <a:tblGrid>
                <a:gridCol w="1082312">
                  <a:extLst>
                    <a:ext uri="{9D8B030D-6E8A-4147-A177-3AD203B41FA5}">
                      <a16:colId xmlns:a16="http://schemas.microsoft.com/office/drawing/2014/main" val="524688986"/>
                    </a:ext>
                  </a:extLst>
                </a:gridCol>
                <a:gridCol w="1082312">
                  <a:extLst>
                    <a:ext uri="{9D8B030D-6E8A-4147-A177-3AD203B41FA5}">
                      <a16:colId xmlns:a16="http://schemas.microsoft.com/office/drawing/2014/main" val="3377427587"/>
                    </a:ext>
                  </a:extLst>
                </a:gridCol>
                <a:gridCol w="1082312">
                  <a:extLst>
                    <a:ext uri="{9D8B030D-6E8A-4147-A177-3AD203B41FA5}">
                      <a16:colId xmlns:a16="http://schemas.microsoft.com/office/drawing/2014/main" val="1947739936"/>
                    </a:ext>
                  </a:extLst>
                </a:gridCol>
                <a:gridCol w="1082312">
                  <a:extLst>
                    <a:ext uri="{9D8B030D-6E8A-4147-A177-3AD203B41FA5}">
                      <a16:colId xmlns:a16="http://schemas.microsoft.com/office/drawing/2014/main" val="685867237"/>
                    </a:ext>
                  </a:extLst>
                </a:gridCol>
              </a:tblGrid>
              <a:tr h="377825">
                <a:tc gridSpan="4">
                  <a:txBody>
                    <a:bodyPr/>
                    <a:lstStyle/>
                    <a:p>
                      <a:r>
                        <a:rPr lang="en-US" sz="1050" dirty="0"/>
                        <a:t> Index of total African conflict for the 1966-78 period (</a:t>
                      </a:r>
                      <a:r>
                        <a:rPr lang="en-US" sz="1050" dirty="0" err="1"/>
                        <a:t>Anselin</a:t>
                      </a:r>
                      <a:r>
                        <a:rPr lang="en-US" sz="1050" dirty="0"/>
                        <a:t> and</a:t>
                      </a:r>
                      <a:r>
                        <a:rPr lang="zh-CN" altLang="en-US" sz="1050" dirty="0"/>
                        <a:t> </a:t>
                      </a:r>
                      <a:r>
                        <a:rPr lang="en-US" sz="1050" dirty="0"/>
                        <a:t>O’Loughlin 1992).</a:t>
                      </a:r>
                    </a:p>
                  </a:txBody>
                  <a:tcPr marL="53975" marR="53975" marT="26988" marB="26988" anchor="ctr"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245728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 b="1">
                          <a:effectLst/>
                        </a:rPr>
                        <a:t>Country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50" b="1">
                          <a:effectLst/>
                        </a:rPr>
                        <a:t>Conflicts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 b="1">
                          <a:effectLst/>
                        </a:rPr>
                        <a:t>Country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050" b="1">
                          <a:effectLst/>
                        </a:rPr>
                        <a:t>Conflicts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1738950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EGYPT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 dirty="0">
                          <a:effectLst/>
                        </a:rPr>
                        <a:t>5246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LIBERIA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980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7753109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SUDAN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 dirty="0">
                          <a:effectLst/>
                        </a:rPr>
                        <a:t>4751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SENEGAL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933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2692913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UGANDA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3134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CHAD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895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1668863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ZAIRE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3087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TOGO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848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4990488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TANZANIA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2881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GABON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824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4094942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LIBYA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2355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MAURITANIA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811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943683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KENYA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2273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ZIMBABWE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795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443368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SOMALIA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2122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MOZAMBIQUE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792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1966982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ETHIOPIA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1878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IVORY COAST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758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521250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SOUTH AFRICA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1875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MALAWI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629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1175749"/>
                  </a:ext>
                </a:extLst>
              </a:tr>
              <a:tr h="55324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MOROCCO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1861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CENTRAL AFRICAN REPUBLIC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 dirty="0">
                          <a:effectLst/>
                        </a:rPr>
                        <a:t>618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5455220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ZAMBIA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1554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CAMEROON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604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4140275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ANGOLA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1528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BURUNDI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604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6613634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ALGERIA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1421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RWANDA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487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30390763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TUNISIA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1363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SIERRA LEONE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423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8405173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BOTSWANA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1266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LESOTHO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363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1164014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CONGO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1142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NIGER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358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2713817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NIGERIA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1130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BURKINA FASO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347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6741483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GHANA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1090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MALI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299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4646494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GUINEA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1015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THE GAMBIA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241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44392102"/>
                  </a:ext>
                </a:extLst>
              </a:tr>
              <a:tr h="229394"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BENIN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>
                          <a:effectLst/>
                        </a:rPr>
                        <a:t>998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050">
                          <a:effectLst/>
                        </a:rPr>
                        <a:t>SWAZILAND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zh-CN" sz="1050" dirty="0">
                          <a:effectLst/>
                        </a:rPr>
                        <a:t>147</a:t>
                      </a:r>
                    </a:p>
                  </a:txBody>
                  <a:tcPr marL="73091" marR="73091" marT="33734" marB="33734"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DDDDDD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6406580"/>
                  </a:ext>
                </a:extLst>
              </a:tr>
            </a:tbl>
          </a:graphicData>
        </a:graphic>
      </p:graphicFrame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C8999AF-3F8F-E44C-949D-CF9BC93BD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10225B-BFA6-1F4B-85A4-42930D8E3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0566A9-D4F7-484A-B1E9-1331AE01EC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46D6104F-AC9E-F445-BF53-E9A7EBFBB1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368" y="6488668"/>
            <a:ext cx="8116324" cy="36933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1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 Neue" panose="02000503000000020004" pitchFamily="2" charset="0"/>
              </a:rPr>
              <a:t>Data source: Anselin, L. and John O’Loughlin. 1992. Geography of international conflict and cooperation: spatial dependence and regional context in Africa.</a:t>
            </a:r>
            <a:endParaRPr kumimoji="0" lang="en-US" altLang="zh-CN" sz="900" b="0" i="1" u="none" strike="noStrike" cap="none" normalizeH="0" baseline="0" dirty="0">
              <a:ln>
                <a:noFill/>
              </a:ln>
              <a:solidFill>
                <a:srgbClr val="333333"/>
              </a:solidFill>
              <a:effectLst/>
              <a:latin typeface="Arial" panose="020B0604020202020204" pitchFamily="34" charset="0"/>
              <a:ea typeface="Helvetica Neue" panose="02000503000000020004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900" b="0" i="1" u="none" strike="noStrike" cap="none" normalizeH="0" baseline="0" dirty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Helvetica Neue" panose="02000503000000020004" pitchFamily="2" charset="0"/>
              </a:rPr>
              <a:t> In The New Geopolitics, ed. M. Ward, pp. 39-75.</a:t>
            </a:r>
            <a:endParaRPr kumimoji="0" lang="zh-CN" altLang="zh-CN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BD244AD-C0EC-334F-99F6-B2F34385B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8034" y="1932039"/>
            <a:ext cx="4238560" cy="4238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558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78B905-3059-4343-92EE-B318FEA65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为什么使用空间分析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58F1F4-E5E5-E64E-A84B-0FFA5FEF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 Independence assumption not valid</a:t>
            </a:r>
          </a:p>
          <a:p>
            <a:pPr lvl="1"/>
            <a:r>
              <a:rPr lang="en-US" altLang="zh-CN" dirty="0"/>
              <a:t>The attributes of observation </a:t>
            </a:r>
            <a:r>
              <a:rPr lang="en-US" altLang="zh-CN" dirty="0" err="1"/>
              <a:t>i</a:t>
            </a:r>
            <a:r>
              <a:rPr lang="en-US" altLang="zh-CN" dirty="0"/>
              <a:t> may influence the attributes of j. 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Spatial heterogeneity</a:t>
            </a:r>
          </a:p>
          <a:p>
            <a:pPr lvl="1"/>
            <a:r>
              <a:rPr lang="en-US" altLang="zh-CN" dirty="0"/>
              <a:t>The magnitude and direction of a treatment effect may vary across space.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Omitted variable bias</a:t>
            </a:r>
          </a:p>
          <a:p>
            <a:pPr lvl="1"/>
            <a:r>
              <a:rPr lang="en-US" altLang="zh-CN" dirty="0"/>
              <a:t>There may be some unobserved or latent influences shared by geographical or network “neighbors”.</a:t>
            </a:r>
          </a:p>
          <a:p>
            <a:pPr lvl="1"/>
            <a:endParaRPr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0BAF1A-B6F8-4545-8746-03D5E1970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740508-5680-B749-BBA3-F7BD9C32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2F578C-CC6C-844E-B791-C7243E44B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95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12C254-FB31-B548-BFD9-BCF5B226A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空间分析实例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AB7E6B-C1BF-2A44-9427-3BB948C00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流行病学 </a:t>
            </a:r>
            <a:r>
              <a:rPr lang="en-US" altLang="zh-CN" dirty="0"/>
              <a:t>Epidemiology</a:t>
            </a:r>
          </a:p>
          <a:p>
            <a:pPr lvl="1"/>
            <a:r>
              <a:rPr lang="en-US" altLang="zh-CN" dirty="0"/>
              <a:t>How to model the spread of a contagious disease?</a:t>
            </a:r>
          </a:p>
          <a:p>
            <a:r>
              <a:rPr lang="zh-CN" altLang="en-US" dirty="0"/>
              <a:t>犯罪学 </a:t>
            </a:r>
            <a:r>
              <a:rPr lang="en-US" altLang="zh-CN" dirty="0"/>
              <a:t>Criminology</a:t>
            </a:r>
          </a:p>
          <a:p>
            <a:pPr lvl="1"/>
            <a:r>
              <a:rPr lang="en-US" altLang="zh-CN" dirty="0"/>
              <a:t>How to identify crime hot spots?</a:t>
            </a:r>
          </a:p>
          <a:p>
            <a:r>
              <a:rPr lang="zh-CN" altLang="en-US" dirty="0"/>
              <a:t>固定资产 </a:t>
            </a:r>
            <a:r>
              <a:rPr lang="en-US" altLang="zh-CN" dirty="0"/>
              <a:t>Real estate</a:t>
            </a:r>
          </a:p>
          <a:p>
            <a:pPr lvl="1"/>
            <a:r>
              <a:rPr lang="en-US" altLang="zh-CN" dirty="0"/>
              <a:t>How to predict housing prices?</a:t>
            </a:r>
          </a:p>
          <a:p>
            <a:r>
              <a:rPr lang="zh-CN" altLang="en-US" dirty="0"/>
              <a:t>战争、镇反 </a:t>
            </a:r>
            <a:r>
              <a:rPr lang="en-US" altLang="zh-CN" dirty="0"/>
              <a:t>Counterinsurgency</a:t>
            </a:r>
          </a:p>
          <a:p>
            <a:pPr lvl="1"/>
            <a:r>
              <a:rPr lang="en-US" altLang="zh-CN" dirty="0"/>
              <a:t>“Oil spot” modeling and clear-hold-build</a:t>
            </a:r>
          </a:p>
          <a:p>
            <a:r>
              <a:rPr lang="zh-CN" altLang="en-US" dirty="0"/>
              <a:t>组织学习与网络传播 </a:t>
            </a:r>
            <a:r>
              <a:rPr lang="en-US" altLang="zh-CN" dirty="0"/>
              <a:t>Organizational learning and network diffusion</a:t>
            </a:r>
          </a:p>
          <a:p>
            <a:pPr lvl="1"/>
            <a:r>
              <a:rPr lang="en-US" altLang="zh-CN" dirty="0"/>
              <a:t>How to model the adoption of an innovation?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576162C-3937-BA44-8139-D86DD7AA6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08F7A6-73DF-584C-84C4-CBED2F5D3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35B387-8FA2-A348-8516-A5F199ECB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2578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668DF-2CC8-714A-9EFD-637DB802C3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空间自相关产生过程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5EDFCB-8700-8849-8062-F930B935F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线性模型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假定 </a:t>
            </a:r>
            <a:r>
              <a:rPr lang="en-US" altLang="zh-CN" dirty="0"/>
              <a:t>Assumptions</a:t>
            </a:r>
          </a:p>
          <a:p>
            <a:pPr lvl="1"/>
            <a:r>
              <a:rPr lang="en-US" altLang="zh-CN" dirty="0"/>
              <a:t>Observed values at location </a:t>
            </a:r>
            <a:r>
              <a:rPr lang="en-US" altLang="zh-CN" dirty="0" err="1"/>
              <a:t>i</a:t>
            </a:r>
            <a:r>
              <a:rPr lang="en-US" altLang="zh-CN" dirty="0"/>
              <a:t> independent of those at location j </a:t>
            </a:r>
          </a:p>
          <a:p>
            <a:pPr lvl="1"/>
            <a:r>
              <a:rPr lang="en-US" altLang="zh-CN" dirty="0"/>
              <a:t>Residuals are independent</a:t>
            </a:r>
          </a:p>
          <a:p>
            <a:pPr lvl="1"/>
            <a:endParaRPr kumimoji="1" lang="en-US" altLang="zh-CN" dirty="0"/>
          </a:p>
          <a:p>
            <a:r>
              <a:rPr lang="en-US" altLang="zh-CN" dirty="0"/>
              <a:t>The independence assumption greatly simplifies the model, but may be difficult to justify in some contexts...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14E9EDF-8E14-BA40-AE16-C241A3431C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C37A6B8-E737-954E-BD52-76C87C136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5A0C5DA-423E-154A-87C0-70ACA12ED2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228F5F9-D7D2-A441-9135-25E1E99F1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0993" y="1674787"/>
            <a:ext cx="4241800" cy="11303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168CC544-BF53-C947-91C9-535418576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6172" y="3929267"/>
            <a:ext cx="347980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2780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4D821-B8D7-0642-9CA5-53A6C5AEF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空间自相关产生过程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6F719D-2B97-DB4C-B72F-F4CB4BCA9C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对于两个相邻对象 </a:t>
            </a:r>
            <a:r>
              <a:rPr lang="en-US" altLang="zh-CN" dirty="0"/>
              <a:t>two neighbors </a:t>
            </a:r>
            <a:r>
              <a:rPr lang="en-US" altLang="zh-CN" dirty="0" err="1"/>
              <a:t>i</a:t>
            </a:r>
            <a:r>
              <a:rPr lang="en-US" altLang="zh-CN" dirty="0"/>
              <a:t> and j:</a:t>
            </a:r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lang="zh-CN" altLang="en-US" dirty="0"/>
              <a:t>假定</a:t>
            </a:r>
            <a:endParaRPr lang="en-US" altLang="zh-CN" dirty="0"/>
          </a:p>
          <a:p>
            <a:pPr lvl="1"/>
            <a:r>
              <a:rPr lang="en-US" altLang="zh-CN" dirty="0"/>
              <a:t>Observed values at location </a:t>
            </a:r>
            <a:r>
              <a:rPr lang="en-US" altLang="zh-CN" dirty="0" err="1"/>
              <a:t>i</a:t>
            </a:r>
            <a:r>
              <a:rPr lang="en-US" altLang="zh-CN" dirty="0"/>
              <a:t> depend on those at location j, and vice versa</a:t>
            </a:r>
          </a:p>
          <a:p>
            <a:pPr lvl="1"/>
            <a:r>
              <a:rPr lang="en-US" altLang="zh-CN" dirty="0"/>
              <a:t>Data generating process is “simultaneous” (more on this later)</a:t>
            </a:r>
          </a:p>
          <a:p>
            <a:pPr marL="0" indent="0">
              <a:buNone/>
            </a:pP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2371B4-4F83-E94D-BB7E-A21F4669C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3A16AA-EAEA-2347-A306-A0C3E1B8A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67DCA9-0DC5-CC4E-AC1E-93957EDFE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6E3C79A2-0EEA-DA42-BE45-6091D7853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6267" y="1605734"/>
            <a:ext cx="3771900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675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1626A1-B788-A947-8E77-757A6FB23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空间自相关产生过程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4E7FF61-C452-F041-BABD-980091D558AA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CN" dirty="0"/>
                  <a:t>With n observations, we can generalize:</a:t>
                </a:r>
              </a:p>
              <a:p>
                <a:endParaRPr kumimoji="1" lang="en-US" altLang="zh-CN" dirty="0"/>
              </a:p>
              <a:p>
                <a:endParaRPr kumimoji="1" lang="en-US" altLang="zh-CN" dirty="0"/>
              </a:p>
              <a:p>
                <a:endParaRPr kumimoji="1" lang="en-US" altLang="zh-CN" dirty="0"/>
              </a:p>
              <a:p>
                <a:endParaRPr kumimoji="1" lang="en-US" altLang="zh-CN" dirty="0"/>
              </a:p>
              <a:p>
                <a:r>
                  <a:rPr kumimoji="1" lang="zh-CN" altLang="en-US" dirty="0"/>
                  <a:t>矩阵形式：</a:t>
                </a:r>
                <a:endParaRPr kumimoji="1" lang="en-US" altLang="zh-CN" dirty="0"/>
              </a:p>
              <a:p>
                <a:endParaRPr kumimoji="1" lang="en-US" altLang="zh-CN" dirty="0"/>
              </a:p>
              <a:p>
                <a:endParaRPr kumimoji="1" lang="en-US" altLang="zh-CN" dirty="0"/>
              </a:p>
              <a:p>
                <a:r>
                  <a:rPr lang="zh-CN" altLang="en-US" dirty="0"/>
                  <a:t>其中，</a:t>
                </a:r>
                <a:r>
                  <a:rPr lang="en-US" altLang="zh-CN" dirty="0"/>
                  <a:t>W is the spatial weights matrix, </a:t>
                </a:r>
                <a14:m>
                  <m:oMath xmlns:m="http://schemas.openxmlformats.org/officeDocument/2006/math">
                    <m:r>
                      <a:rPr lang="en-US" altLang="zh-CN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zh-CN" alt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dirty="0"/>
                  <a:t>is a spatial autoregressive scalar parameter, and I</a:t>
                </a:r>
                <a:r>
                  <a:rPr lang="en-US" altLang="zh-CN" baseline="-25000" dirty="0"/>
                  <a:t>n </a:t>
                </a:r>
                <a:r>
                  <a:rPr lang="en-US" altLang="zh-CN" dirty="0"/>
                  <a:t>is an </a:t>
                </a:r>
                <a:r>
                  <a:rPr lang="en-US" altLang="zh-CN" dirty="0" err="1"/>
                  <a:t>n×n</a:t>
                </a:r>
                <a:r>
                  <a:rPr lang="en-US" altLang="zh-CN" dirty="0"/>
                  <a:t> identity matrix</a:t>
                </a: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D4E7FF61-C452-F041-BABD-980091D558A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447" r="-209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93AF0F-55D3-544E-B6DA-CCAA899DC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0BA771-A489-0441-9E0E-1D6A1A18B6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A12E1F-D02B-6340-9EC8-6CA1FFC39B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1AC6EDC-BEEF-B843-9587-AB339713B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6878" y="1418373"/>
            <a:ext cx="4000500" cy="15748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BE3289E-9C4D-2F42-B5F6-EF42B68CA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00400" y="4057267"/>
            <a:ext cx="27432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5823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877954-6796-1044-A898-5E6DB52EB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空间自相关产生过程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95F25102-7830-CE4B-9A5A-84007BAC81C7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altLang="zh-CN" sz="1800" dirty="0"/>
                  <a:t>When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1800" dirty="0"/>
                  <a:t>= 0, the variable in not spatially autocorrelated. Information about a measurement in one location gives us no information about the value in neighboring locations (</a:t>
                </a:r>
                <a:r>
                  <a:rPr lang="en-US" altLang="zh-CN" sz="1800" b="1" dirty="0"/>
                  <a:t>spatial independence</a:t>
                </a:r>
                <a:r>
                  <a:rPr lang="en-US" altLang="zh-CN" sz="1800" dirty="0"/>
                  <a:t>).</a:t>
                </a:r>
              </a:p>
              <a:p>
                <a:r>
                  <a:rPr lang="en-US" altLang="zh-CN" sz="1800" dirty="0"/>
                  <a:t>When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  <m:r>
                      <a:rPr lang="zh-CN" altLang="en-US" sz="1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1800" dirty="0"/>
                  <a:t>&gt; 0, the variable in positively spatially autocorrelated. Neighboring values tend to be similar to each other (</a:t>
                </a:r>
                <a:r>
                  <a:rPr lang="en-US" altLang="zh-CN" sz="1800" b="1" dirty="0"/>
                  <a:t>clustering</a:t>
                </a:r>
                <a:r>
                  <a:rPr lang="en-US" altLang="zh-CN" sz="1800" dirty="0"/>
                  <a:t>). </a:t>
                </a:r>
              </a:p>
              <a:p>
                <a:r>
                  <a:rPr lang="en-US" altLang="zh-CN" sz="1800" dirty="0"/>
                  <a:t>When </a:t>
                </a:r>
                <a14:m>
                  <m:oMath xmlns:m="http://schemas.openxmlformats.org/officeDocument/2006/math">
                    <m:r>
                      <a:rPr lang="en-US" altLang="zh-CN" sz="1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𝜌</m:t>
                    </m:r>
                  </m:oMath>
                </a14:m>
                <a:r>
                  <a:rPr lang="en-US" altLang="zh-CN" sz="1800" dirty="0"/>
                  <a:t> &lt; 0, the variable in negatively spatially autocorrelated. Neighboring values tend to be different to each other (</a:t>
                </a:r>
                <a:r>
                  <a:rPr lang="en-US" altLang="zh-CN" sz="1800" b="1" dirty="0"/>
                  <a:t>segregation</a:t>
                </a:r>
                <a:r>
                  <a:rPr lang="en-US" altLang="zh-CN" sz="1800" dirty="0"/>
                  <a:t>).</a:t>
                </a:r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lang="en-US" altLang="zh-CN" sz="1800" dirty="0"/>
              </a:p>
              <a:p>
                <a:endParaRPr kumimoji="1" lang="zh-CN" altLang="en-US" sz="1800" dirty="0"/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95F25102-7830-CE4B-9A5A-84007BAC81C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482" r="-804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79B00A-4E67-CE4B-9C1C-312D9411D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19/12/24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4F2442-1445-4E46-ABB3-C04FA39B9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0BD809-36E6-D54A-83C2-6A83883F7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2EA865D-C256-104A-A512-C608C865D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37" y="3490555"/>
            <a:ext cx="89916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321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95847</TotalTime>
  <Words>1825</Words>
  <Application>Microsoft Macintosh PowerPoint</Application>
  <PresentationFormat>全屏显示(4:3)</PresentationFormat>
  <Paragraphs>372</Paragraphs>
  <Slides>22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DengXian</vt:lpstr>
      <vt:lpstr>DengXian</vt:lpstr>
      <vt:lpstr>宋体</vt:lpstr>
      <vt:lpstr>Microsoft YaHei</vt:lpstr>
      <vt:lpstr>Arial</vt:lpstr>
      <vt:lpstr>Calibri</vt:lpstr>
      <vt:lpstr>Cambria Math</vt:lpstr>
      <vt:lpstr>Helvetica Neue</vt:lpstr>
      <vt:lpstr>Office 主题</vt:lpstr>
      <vt:lpstr>空间分析入门</vt:lpstr>
      <vt:lpstr>内容提要</vt:lpstr>
      <vt:lpstr>为什么使用空间分析</vt:lpstr>
      <vt:lpstr>为什么使用空间分析</vt:lpstr>
      <vt:lpstr>空间分析实例</vt:lpstr>
      <vt:lpstr>空间自相关产生过程</vt:lpstr>
      <vt:lpstr>空间自相关产生过程</vt:lpstr>
      <vt:lpstr>空间自相关产生过程</vt:lpstr>
      <vt:lpstr>空间自相关产生过程</vt:lpstr>
      <vt:lpstr>如何理解空间自相关</vt:lpstr>
      <vt:lpstr>地理元素</vt:lpstr>
      <vt:lpstr>点对象的结构</vt:lpstr>
      <vt:lpstr>线、面对象的结构</vt:lpstr>
      <vt:lpstr>网格对象</vt:lpstr>
      <vt:lpstr>PowerPoint 演示文稿</vt:lpstr>
      <vt:lpstr>投影系统的基本概念</vt:lpstr>
      <vt:lpstr>坐标系统</vt:lpstr>
      <vt:lpstr>坐标系统参数</vt:lpstr>
      <vt:lpstr>我国常用投影坐标系统设定</vt:lpstr>
      <vt:lpstr>参考教材</vt:lpstr>
      <vt:lpstr>谢谢！ liding@ruc.edu.cn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国家建设社会的需要与基层实践 以中国农技协的组织发展为例 </dc:title>
  <dc:creator>ding lee</dc:creator>
  <cp:lastModifiedBy>lee ding</cp:lastModifiedBy>
  <cp:revision>422</cp:revision>
  <dcterms:created xsi:type="dcterms:W3CDTF">2017-11-09T00:07:20Z</dcterms:created>
  <dcterms:modified xsi:type="dcterms:W3CDTF">2019-12-24T04:46:36Z</dcterms:modified>
</cp:coreProperties>
</file>